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26"/>
  </p:notesMasterIdLst>
  <p:sldIdLst>
    <p:sldId id="256" r:id="rId2"/>
    <p:sldId id="260" r:id="rId3"/>
    <p:sldId id="258" r:id="rId4"/>
    <p:sldId id="262" r:id="rId5"/>
    <p:sldId id="264" r:id="rId6"/>
    <p:sldId id="296" r:id="rId7"/>
    <p:sldId id="297" r:id="rId8"/>
    <p:sldId id="309" r:id="rId9"/>
    <p:sldId id="310" r:id="rId10"/>
    <p:sldId id="311" r:id="rId11"/>
    <p:sldId id="312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14" r:id="rId24"/>
    <p:sldId id="313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bg-BG"/>
              <a:t>Останала</a:t>
            </a:r>
            <a:r>
              <a:rPr lang="bg-BG" baseline="0"/>
              <a:t> храна в хранилката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Стойност [ ml ]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Sheet1!$A$2:$A$10</c:f>
              <c:numCache>
                <c:formatCode>General</c:formatCode>
                <c:ptCount val="9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22.07</c:v>
                </c:pt>
                <c:pt idx="1">
                  <c:v>13.12</c:v>
                </c:pt>
                <c:pt idx="2">
                  <c:v>13.12</c:v>
                </c:pt>
                <c:pt idx="3">
                  <c:v>11.33</c:v>
                </c:pt>
                <c:pt idx="4">
                  <c:v>11.33</c:v>
                </c:pt>
                <c:pt idx="5">
                  <c:v>22.07</c:v>
                </c:pt>
                <c:pt idx="6">
                  <c:v>13.12</c:v>
                </c:pt>
                <c:pt idx="7">
                  <c:v>23.86</c:v>
                </c:pt>
                <c:pt idx="8">
                  <c:v>13.12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73E-427E-AD37-F126DC7EDC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1172783"/>
        <c:axId val="771167375"/>
      </c:scatterChart>
      <c:valAx>
        <c:axId val="7711727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1167375"/>
        <c:crosses val="autoZero"/>
        <c:crossBetween val="midCat"/>
      </c:valAx>
      <c:valAx>
        <c:axId val="77116737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#&quot;ml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11727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97AA0A-B70E-4A48-8FFA-5F071DB26292}" type="datetimeFigureOut">
              <a:rPr lang="bg-BG" smtClean="0"/>
              <a:t>20.7.2017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AA682-EEA5-4C99-B67F-7D44965F489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08231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C9EB-BB34-4181-8501-10F68A671654}" type="datetimeFigureOut">
              <a:rPr lang="bg-BG" smtClean="0"/>
              <a:t>20.7.2017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5B9A8-C81D-4A88-A22C-26AC7D3B474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2646084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C9EB-BB34-4181-8501-10F68A671654}" type="datetimeFigureOut">
              <a:rPr lang="bg-BG" smtClean="0"/>
              <a:t>20.7.2017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5B9A8-C81D-4A88-A22C-26AC7D3B474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7838399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C9EB-BB34-4181-8501-10F68A671654}" type="datetimeFigureOut">
              <a:rPr lang="bg-BG" smtClean="0"/>
              <a:t>20.7.2017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5B9A8-C81D-4A88-A22C-26AC7D3B474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70902493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C9EB-BB34-4181-8501-10F68A671654}" type="datetimeFigureOut">
              <a:rPr lang="bg-BG" smtClean="0"/>
              <a:t>20.7.2017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5B9A8-C81D-4A88-A22C-26AC7D3B474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6851277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C9EB-BB34-4181-8501-10F68A671654}" type="datetimeFigureOut">
              <a:rPr lang="bg-BG" smtClean="0"/>
              <a:t>20.7.2017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5B9A8-C81D-4A88-A22C-26AC7D3B474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73373902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C9EB-BB34-4181-8501-10F68A671654}" type="datetimeFigureOut">
              <a:rPr lang="bg-BG" smtClean="0"/>
              <a:t>20.7.2017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5B9A8-C81D-4A88-A22C-26AC7D3B474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2714434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C9EB-BB34-4181-8501-10F68A671654}" type="datetimeFigureOut">
              <a:rPr lang="bg-BG" smtClean="0"/>
              <a:t>20.7.2017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5B9A8-C81D-4A88-A22C-26AC7D3B474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2375199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C9EB-BB34-4181-8501-10F68A671654}" type="datetimeFigureOut">
              <a:rPr lang="bg-BG" smtClean="0"/>
              <a:t>20.7.2017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5B9A8-C81D-4A88-A22C-26AC7D3B474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9732068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C9EB-BB34-4181-8501-10F68A671654}" type="datetimeFigureOut">
              <a:rPr lang="bg-BG" smtClean="0"/>
              <a:t>20.7.2017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5B9A8-C81D-4A88-A22C-26AC7D3B474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89498788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C9EB-BB34-4181-8501-10F68A671654}" type="datetimeFigureOut">
              <a:rPr lang="bg-BG" smtClean="0"/>
              <a:t>20.7.2017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5B9A8-C81D-4A88-A22C-26AC7D3B474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0799125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C9EB-BB34-4181-8501-10F68A671654}" type="datetimeFigureOut">
              <a:rPr lang="bg-BG" smtClean="0"/>
              <a:t>20.7.2017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5B9A8-C81D-4A88-A22C-26AC7D3B474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9370155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C9EB-BB34-4181-8501-10F68A671654}" type="datetimeFigureOut">
              <a:rPr lang="bg-BG" smtClean="0"/>
              <a:t>20.7.2017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5B9A8-C81D-4A88-A22C-26AC7D3B474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9097608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C9EB-BB34-4181-8501-10F68A671654}" type="datetimeFigureOut">
              <a:rPr lang="bg-BG" smtClean="0"/>
              <a:t>20.7.2017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5B9A8-C81D-4A88-A22C-26AC7D3B474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6817964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B6B0C9EB-BB34-4181-8501-10F68A671654}" type="datetimeFigureOut">
              <a:rPr lang="bg-BG" smtClean="0"/>
              <a:t>20.7.2017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FFC5B9A8-C81D-4A88-A22C-26AC7D3B474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4637422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6B0C9EB-BB34-4181-8501-10F68A671654}" type="datetimeFigureOut">
              <a:rPr lang="bg-BG" smtClean="0"/>
              <a:t>20.7.2017 г.</a:t>
            </a:fld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FFC5B9A8-C81D-4A88-A22C-26AC7D3B474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391236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7.wdp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jpeg"/><Relationship Id="rId5" Type="http://schemas.microsoft.com/office/2007/relationships/hdphoto" Target="../media/hdphoto10.wdp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openxmlformats.org/officeDocument/2006/relationships/image" Target="../media/image10.pn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70688"/>
            <a:ext cx="7526338" cy="4249509"/>
          </a:xfrm>
        </p:spPr>
        <p:txBody>
          <a:bodyPr>
            <a:normAutofit fontScale="90000"/>
          </a:bodyPr>
          <a:lstStyle/>
          <a:p>
            <a:pPr algn="ctr"/>
            <a:r>
              <a:rPr lang="bg-BG" sz="3600" dirty="0"/>
              <a:t>ТЕХНИЧЕСКИ УНИВЕРСИТЕТ – СОФИЯ</a:t>
            </a:r>
            <a:br>
              <a:rPr lang="bg-BG" sz="3600" dirty="0"/>
            </a:br>
            <a:r>
              <a:rPr lang="bg-BG" sz="4400" cap="all" dirty="0"/>
              <a:t>Факултет Автоматика</a:t>
            </a:r>
            <a:br>
              <a:rPr lang="bg-BG" sz="4800" cap="all" dirty="0"/>
            </a:br>
            <a:r>
              <a:rPr lang="bg-BG" sz="3600" cap="all" dirty="0"/>
              <a:t>Катедра: системи и управление</a:t>
            </a:r>
            <a:br>
              <a:rPr lang="bg-BG" sz="4800" cap="all" dirty="0"/>
            </a:br>
            <a:br>
              <a:rPr lang="bg-BG" sz="4800" cap="all" dirty="0"/>
            </a:br>
            <a:br>
              <a:rPr lang="bg-BG" sz="4800" cap="all" dirty="0"/>
            </a:br>
            <a:br>
              <a:rPr lang="bg-BG" sz="3200" cap="all" dirty="0"/>
            </a:br>
            <a:r>
              <a:rPr lang="bg-BG" sz="2200" cap="all" dirty="0"/>
              <a:t>Дипломна работа на: едуард румен георгиев</a:t>
            </a:r>
            <a:br>
              <a:rPr lang="bg-BG" sz="2200" cap="all" dirty="0"/>
            </a:br>
            <a:r>
              <a:rPr lang="bg-BG" sz="2200" cap="all" dirty="0"/>
              <a:t>Ръководител: георги ружеков</a:t>
            </a:r>
            <a:endParaRPr lang="bg-BG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6"/>
            <a:ext cx="7526338" cy="1254065"/>
          </a:xfrm>
        </p:spPr>
        <p:txBody>
          <a:bodyPr>
            <a:normAutofit/>
          </a:bodyPr>
          <a:lstStyle/>
          <a:p>
            <a:pPr algn="ctr"/>
            <a:r>
              <a:rPr lang="bg-BG" sz="1600" cap="all" dirty="0"/>
              <a:t>СИСТЕМА ЗА АВТОМАТИЧНО ДОЗИРАНЕ НА НАСИПНИ МАТЕРИАЛИ</a:t>
            </a:r>
            <a:endParaRPr lang="en-US" sz="1600" cap="all" dirty="0"/>
          </a:p>
        </p:txBody>
      </p:sp>
      <p:pic>
        <p:nvPicPr>
          <p:cNvPr id="4" name="Picture 3" descr="http://tu-utc.com/wp-content/uploads/2016/08/logoTU_small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507" y="2295442"/>
            <a:ext cx="1032986" cy="10329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44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Ултразвуков сензорен модул </a:t>
            </a:r>
            <a:r>
              <a:rPr lang="en-US" dirty="0"/>
              <a:t>HC-SR04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04864" y="2552803"/>
            <a:ext cx="2660650" cy="270023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68580" tIns="34290" rIns="68580" bIns="3429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bg-B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06667" y="2246247"/>
                <a:ext cx="7930661" cy="38873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000"/>
                  </a:spcAft>
                </a:pP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“X” </a:t>
                </a:r>
                <a:r>
                  <a:rPr lang="bg-BG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е броят пъти, за който звукът може да отиде и да се върне до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Lmax </a:t>
                </a:r>
                <a:r>
                  <a:rPr lang="bg-BG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за една секунда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𝐿𝑚𝑎𝑥</m:t>
                                  </m:r>
                                </m:e>
                              </m:d>
                            </m:den>
                          </m:f>
                          <m: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bg-BG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343</m:t>
                              </m:r>
                              <m:r>
                                <a:rPr lang="bg-BG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bg-BG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21</m:t>
                              </m:r>
                            </m:num>
                            <m:den>
                              <m:r>
                                <a:rPr lang="bg-BG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41</m:t>
                          </m:r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9</m:t>
                          </m:r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#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bg-BG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bg-BG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bg-BG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000"/>
                  </a:spcAft>
                </a:pPr>
                <a:r>
                  <a:rPr lang="bg-BG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Ако „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baseline="-25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bg-BG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“ е времето, за което звукът изминава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Lmax </a:t>
                </a:r>
                <a:r>
                  <a:rPr lang="bg-BG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и се връща до сензора, то може една секунда да се раздели на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 за да</a:t>
                </a:r>
                <a:r>
                  <a:rPr lang="bg-BG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се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получи:</a:t>
                </a:r>
              </a:p>
              <a:p>
                <a:pPr>
                  <a:lnSpc>
                    <a:spcPct val="15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bg-B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den>
                          </m:f>
                          <m: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41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02387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23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87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#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67" y="2246247"/>
                <a:ext cx="7930661" cy="3887346"/>
              </a:xfrm>
              <a:prstGeom prst="rect">
                <a:avLst/>
              </a:prstGeom>
              <a:blipFill>
                <a:blip r:embed="rId2"/>
                <a:stretch>
                  <a:fillRect l="-692" r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49901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Ултразвуков сензорен модул </a:t>
            </a:r>
            <a:r>
              <a:rPr lang="en-US" dirty="0"/>
              <a:t>HC-SR04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04864" y="2552803"/>
            <a:ext cx="2660650" cy="270023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68580" tIns="34290" rIns="68580" bIns="3429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bg-B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14348" y="2704076"/>
                <a:ext cx="8115300" cy="3098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000"/>
                  </a:spcAft>
                </a:pPr>
                <a:r>
                  <a:rPr lang="bg-BG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След като са известни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baseline="-25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t</a:t>
                </a:r>
                <a:r>
                  <a:rPr lang="en-US" baseline="-25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с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bg-BG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и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baseline="-25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bg-BG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можем да бъде намерено общото време за изчакване между всеки цикъл на сканиране:</a:t>
                </a:r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bg-BG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т</m:t>
                              </m:r>
                            </m:sub>
                          </m:sSub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bg-BG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а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bg-BG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bg-B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bg-BG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с</m:t>
                              </m:r>
                            </m:sub>
                          </m:sSub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bg-BG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е</m:t>
                              </m:r>
                            </m:sub>
                          </m:sSub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23</m:t>
                          </m:r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02</m:t>
                          </m:r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23</m:t>
                          </m:r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87</m:t>
                          </m:r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47</m:t>
                          </m:r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19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#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000"/>
                  </a:spcAft>
                </a:pPr>
                <a:r>
                  <a:rPr lang="bg-BG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Добавят се +25%, за да компенсиране на евентуални грешки и смущения от други сигнали:</a:t>
                </a:r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bg-BG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т</m:t>
                              </m:r>
                            </m:sub>
                          </m:sSub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25</m:t>
                          </m:r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%=</m:t>
                          </m:r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58</m:t>
                          </m:r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9875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𝑚𝑠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≅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60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#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48" y="2704076"/>
                <a:ext cx="8115300" cy="3098284"/>
              </a:xfrm>
              <a:prstGeom prst="rect">
                <a:avLst/>
              </a:prstGeom>
              <a:blipFill>
                <a:blip r:embed="rId2"/>
                <a:stretch>
                  <a:fillRect l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90365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Модул </a:t>
            </a:r>
            <a:r>
              <a:rPr lang="en-US" dirty="0"/>
              <a:t>ULN2003</a:t>
            </a:r>
            <a:r>
              <a:rPr lang="bg-BG" dirty="0"/>
              <a:t> със стъпков мотор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41725" y="2552803"/>
                <a:ext cx="4689475" cy="3256326"/>
              </a:xfrm>
            </p:spPr>
            <p:txBody>
              <a:bodyPr>
                <a:noAutofit/>
              </a:bodyPr>
              <a:lstStyle/>
              <a:p>
                <a:r>
                  <a:rPr lang="bg-BG" dirty="0"/>
                  <a:t>Моторът има предавателно съотношение = 64 и обиколен ъгъл = 5.625</a:t>
                </a:r>
                <a:r>
                  <a:rPr lang="en-US" dirty="0"/>
                  <a:t>.</a:t>
                </a:r>
              </a:p>
              <a:p>
                <a:r>
                  <a:rPr lang="bg-BG" dirty="0"/>
                  <a:t>Обиколният ъгъл е на колко градуса се завърта вътрешният вал.</a:t>
                </a:r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Стъпки=Брой стъпки в една ротация∗Предавателното съотношение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eqArr>
                      <m:eqArr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360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625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64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стъпки в една ротация #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</m:e>
                    </m:eqAr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eqArr>
                      <m:eqArr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360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625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64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4096</m:t>
                        </m:r>
                        <m:r>
                          <a:rPr lang="bg-BG" i="1">
                            <a:latin typeface="Cambria Math" panose="02040503050406030204" pitchFamily="18" charset="0"/>
                          </a:rPr>
                          <m:t> стъпки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#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bg-BG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bg-BG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bg-BG" i="1"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d>
                      </m:e>
                    </m:eqAr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41725" y="2552803"/>
                <a:ext cx="4689475" cy="325632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/>
          <p:cNvSpPr txBox="1">
            <a:spLocks/>
          </p:cNvSpPr>
          <p:nvPr/>
        </p:nvSpPr>
        <p:spPr>
          <a:xfrm>
            <a:off x="804864" y="2552803"/>
            <a:ext cx="2660650" cy="270023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68580" tIns="34290" rIns="68580" bIns="3429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dirty="0"/>
              <a:t>Висока консумация</a:t>
            </a:r>
          </a:p>
          <a:p>
            <a:r>
              <a:rPr lang="bg-BG" sz="1600" dirty="0"/>
              <a:t>Голям въртящ момент</a:t>
            </a:r>
          </a:p>
          <a:p>
            <a:r>
              <a:rPr lang="bg-BG" sz="1600" dirty="0"/>
              <a:t>Бавна скорост на въртене от 16+ завъртания на минута.</a:t>
            </a:r>
          </a:p>
        </p:txBody>
      </p:sp>
      <p:pic>
        <p:nvPicPr>
          <p:cNvPr id="7" name="Picture 6" descr="https://img2.banggood.com/thumb/view/upload/2012/lidanpo/SKU075705hhhh.jpg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68" b="80055" l="4986" r="96953">
                        <a14:foregroundMark x1="76177" y1="38227" x2="80055" y2="35180"/>
                        <a14:foregroundMark x1="70637" y1="36842" x2="74238" y2="27978"/>
                        <a14:foregroundMark x1="59003" y1="32964" x2="91136" y2="37950"/>
                        <a14:foregroundMark x1="67867" y1="63989" x2="69806" y2="71468"/>
                        <a14:foregroundMark x1="70637" y1="65097" x2="70360" y2="72576"/>
                        <a14:foregroundMark x1="70637" y1="68975" x2="73407" y2="71745"/>
                        <a14:foregroundMark x1="71745" y1="75346" x2="71745" y2="75346"/>
                        <a14:foregroundMark x1="71191" y1="63989" x2="71191" y2="63989"/>
                        <a14:backgroundMark x1="27978" y1="70637" x2="27978" y2="706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727" b="19114"/>
          <a:stretch/>
        </p:blipFill>
        <p:spPr bwMode="auto">
          <a:xfrm>
            <a:off x="3465513" y="648387"/>
            <a:ext cx="1921846" cy="12137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C:\Users\Edward\AppData\Local\Microsoft\Windows\INetCache\Content.Word\DSC00878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9" r="23344" b="12804"/>
          <a:stretch>
            <a:fillRect/>
          </a:stretch>
        </p:blipFill>
        <p:spPr bwMode="auto">
          <a:xfrm>
            <a:off x="5387359" y="451668"/>
            <a:ext cx="1384787" cy="16993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20170703_18293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4" t="29643" r="20631" b="35835"/>
          <a:stretch>
            <a:fillRect/>
          </a:stretch>
        </p:blipFill>
        <p:spPr bwMode="auto">
          <a:xfrm>
            <a:off x="6933222" y="446088"/>
            <a:ext cx="1514249" cy="17048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25381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Тензорезисторен мост с модул </a:t>
            </a:r>
            <a:r>
              <a:rPr lang="en-US" dirty="0"/>
              <a:t>HX711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04864" y="2552803"/>
            <a:ext cx="2660650" cy="270023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68580" tIns="34290" rIns="68580" bIns="3429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dirty="0"/>
              <a:t>HX711 </a:t>
            </a:r>
            <a:r>
              <a:rPr lang="bg-BG" sz="1350" dirty="0"/>
              <a:t>усилва сигнала от тензорезисторния мост</a:t>
            </a:r>
          </a:p>
          <a:p>
            <a:r>
              <a:rPr lang="bg-BG" sz="1350" dirty="0"/>
              <a:t>Стойността се получава от аналогов входен щифт на Ардуино</a:t>
            </a:r>
          </a:p>
        </p:txBody>
      </p:sp>
      <p:pic>
        <p:nvPicPr>
          <p:cNvPr id="9" name="Picture 8" descr="http://valiantinstrument.com/wp-content/uploads/2015/06/small-scale-load-cell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271" y="865127"/>
            <a:ext cx="1994632" cy="86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DSC0086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8" t="25827" r="38080" b="31789"/>
          <a:stretch>
            <a:fillRect/>
          </a:stretch>
        </p:blipFill>
        <p:spPr bwMode="auto">
          <a:xfrm>
            <a:off x="4325915" y="2067709"/>
            <a:ext cx="1293582" cy="9701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DSC0092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0" t="13000" r="16478" b="16483"/>
          <a:stretch>
            <a:fillRect/>
          </a:stretch>
        </p:blipFill>
        <p:spPr bwMode="auto">
          <a:xfrm>
            <a:off x="3832079" y="3505600"/>
            <a:ext cx="2385731" cy="17869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6463965" y="1027784"/>
            <a:ext cx="2375579" cy="1733804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7"/>
          <a:stretch>
            <a:fillRect/>
          </a:stretch>
        </p:blipFill>
        <p:spPr>
          <a:xfrm>
            <a:off x="6463571" y="1496011"/>
            <a:ext cx="2375579" cy="1733642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8"/>
          <a:stretch>
            <a:fillRect/>
          </a:stretch>
        </p:blipFill>
        <p:spPr>
          <a:xfrm>
            <a:off x="6463966" y="2294045"/>
            <a:ext cx="2374790" cy="173054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9"/>
          <a:stretch>
            <a:fillRect/>
          </a:stretch>
        </p:blipFill>
        <p:spPr>
          <a:xfrm>
            <a:off x="6464752" y="3560144"/>
            <a:ext cx="2374003" cy="173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3570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NodeMCU </a:t>
            </a:r>
            <a:r>
              <a:rPr lang="bg-BG" dirty="0"/>
              <a:t>контролер</a:t>
            </a:r>
            <a:br>
              <a:rPr lang="bg-BG" dirty="0"/>
            </a:br>
            <a:br>
              <a:rPr lang="bg-BG" dirty="0"/>
            </a:br>
            <a:r>
              <a:rPr lang="en-US" dirty="0"/>
              <a:t>Wi-Fi </a:t>
            </a:r>
            <a:r>
              <a:rPr lang="bg-BG" dirty="0"/>
              <a:t>модул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864" y="2552803"/>
            <a:ext cx="7526336" cy="2700233"/>
          </a:xfrm>
        </p:spPr>
        <p:txBody>
          <a:bodyPr>
            <a:normAutofit/>
          </a:bodyPr>
          <a:lstStyle/>
          <a:p>
            <a:r>
              <a:rPr lang="bg-BG" sz="1500" dirty="0"/>
              <a:t>Нисък работен ток, с вътрешен регулатор за </a:t>
            </a:r>
            <a:br>
              <a:rPr lang="en-US" sz="1500" dirty="0"/>
            </a:br>
            <a:r>
              <a:rPr lang="bg-BG" sz="1500" dirty="0"/>
              <a:t>спад на напрежението от 5</a:t>
            </a:r>
            <a:r>
              <a:rPr lang="en-US" sz="1500" dirty="0"/>
              <a:t> [V] </a:t>
            </a:r>
            <a:r>
              <a:rPr lang="bg-BG" sz="1500" dirty="0"/>
              <a:t>на </a:t>
            </a:r>
            <a:r>
              <a:rPr lang="en-US" sz="1500" dirty="0"/>
              <a:t>3.3 [V]</a:t>
            </a:r>
          </a:p>
          <a:p>
            <a:r>
              <a:rPr lang="bg-BG" sz="1500" dirty="0"/>
              <a:t>Няколко режима за допълнителни пестене на енергия</a:t>
            </a:r>
          </a:p>
          <a:p>
            <a:r>
              <a:rPr lang="bg-BG" sz="1500" dirty="0"/>
              <a:t>Характеристиката да захранва други елементи, които </a:t>
            </a:r>
            <a:br>
              <a:rPr lang="bg-BG" sz="1500" dirty="0"/>
            </a:br>
            <a:r>
              <a:rPr lang="bg-BG" sz="1500" dirty="0"/>
              <a:t>също изискват </a:t>
            </a:r>
            <a:r>
              <a:rPr lang="en-US" sz="1500" dirty="0"/>
              <a:t>3.3 [V]</a:t>
            </a:r>
            <a:endParaRPr lang="bg-BG" sz="1500" dirty="0"/>
          </a:p>
          <a:p>
            <a:r>
              <a:rPr lang="bg-BG" sz="1500" dirty="0"/>
              <a:t>Евтино и лесно за използване</a:t>
            </a:r>
          </a:p>
          <a:p>
            <a:r>
              <a:rPr lang="bg-BG" sz="1500" dirty="0"/>
              <a:t>Безжична връзка</a:t>
            </a:r>
          </a:p>
          <a:p>
            <a:r>
              <a:rPr lang="bg-BG" sz="1500" dirty="0"/>
              <a:t>Малък размер</a:t>
            </a:r>
          </a:p>
        </p:txBody>
      </p:sp>
      <p:pic>
        <p:nvPicPr>
          <p:cNvPr id="9" name="Picture 8" descr="https://img.banggood.com/thumb/water/oaupload/banggood/images/69/19/9bf3e35b-433e-1483-7ecc-c21ef2226a17.jpg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00" b="93833" l="25167" r="76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49" t="6514" r="23839" b="4950"/>
          <a:stretch/>
        </p:blipFill>
        <p:spPr bwMode="auto">
          <a:xfrm rot="5400000">
            <a:off x="5218915" y="-301527"/>
            <a:ext cx="1872761" cy="323195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31727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Nokia 5110 </a:t>
            </a:r>
            <a:r>
              <a:rPr lang="bg-BG" dirty="0"/>
              <a:t>и клавиатурен модул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04864" y="2552803"/>
            <a:ext cx="2660650" cy="270023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68580" tIns="34290" rIns="68580" bIns="3429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50" dirty="0"/>
              <a:t>Nokia 5110:</a:t>
            </a:r>
            <a:endParaRPr lang="bg-BG" sz="1350" dirty="0"/>
          </a:p>
          <a:p>
            <a:r>
              <a:rPr lang="bg-BG" sz="1350" dirty="0"/>
              <a:t>Ниска консумация</a:t>
            </a:r>
          </a:p>
          <a:p>
            <a:r>
              <a:rPr lang="bg-BG" sz="1350" dirty="0"/>
              <a:t>Може директно да се захранва от </a:t>
            </a:r>
            <a:r>
              <a:rPr lang="en-US" sz="1350" dirty="0"/>
              <a:t>NodeMCU</a:t>
            </a:r>
            <a:endParaRPr lang="bg-BG" sz="1350" dirty="0"/>
          </a:p>
          <a:p>
            <a:r>
              <a:rPr lang="bg-BG" sz="1350" dirty="0"/>
              <a:t>Размер, подходящ за целите</a:t>
            </a:r>
          </a:p>
          <a:p>
            <a:endParaRPr lang="bg-BG" sz="1350" dirty="0"/>
          </a:p>
          <a:p>
            <a:pPr marL="0" indent="0">
              <a:buNone/>
            </a:pPr>
            <a:r>
              <a:rPr lang="bg-BG" sz="1350" dirty="0"/>
              <a:t>Клавиатурен модул:</a:t>
            </a:r>
          </a:p>
          <a:p>
            <a:r>
              <a:rPr lang="bg-BG" sz="1350" dirty="0"/>
              <a:t>Изисква само един аналогов щифт</a:t>
            </a:r>
          </a:p>
        </p:txBody>
      </p:sp>
      <p:pic>
        <p:nvPicPr>
          <p:cNvPr id="8" name="Picture 7" descr="http://www.hobbytronics.co.uk/image/cache/data/sparkfun/nokia_5110_graphic_lcd_84_48-500x500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6000" y1="13800" x2="10400" y2="70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770" y="614323"/>
            <a:ext cx="1531345" cy="15313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22781" y="2670643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13" name="Picture 12" descr="https://ae01.alicdn.com/kf/HTB1D87VLVXXXXXiapXXq6xXFXXXn/Button-Keypad-module-4x4-One-analog-out-Simple-connection-to-Compatible-for-Arduino-Raspberry-STM.jpg"/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794" b="91270" l="13831" r="875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27" t="10932" r="14046" b="10595"/>
          <a:stretch/>
        </p:blipFill>
        <p:spPr bwMode="auto">
          <a:xfrm>
            <a:off x="6701308" y="610911"/>
            <a:ext cx="1401128" cy="15330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77" name="Picture 5" descr="20170715_21203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1" t="2647" r="19940" b="6764"/>
          <a:stretch>
            <a:fillRect/>
          </a:stretch>
        </p:blipFill>
        <p:spPr bwMode="auto">
          <a:xfrm>
            <a:off x="4146169" y="2340145"/>
            <a:ext cx="4360714" cy="407823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86338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TP4056</a:t>
            </a:r>
            <a:br>
              <a:rPr lang="en-US" dirty="0"/>
            </a:br>
            <a:br>
              <a:rPr lang="en-US" dirty="0"/>
            </a:br>
            <a:r>
              <a:rPr lang="bg-BG" dirty="0"/>
              <a:t>Модул за управление на заряд за батерия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04864" y="2552803"/>
            <a:ext cx="2660650" cy="270023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68580" tIns="34290" rIns="68580" bIns="3429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400" dirty="0"/>
              <a:t>Режим на постоянно напрежение и ток</a:t>
            </a:r>
          </a:p>
          <a:p>
            <a:r>
              <a:rPr lang="bg-BG" sz="1400" dirty="0"/>
              <a:t>Регулирано зареждане</a:t>
            </a:r>
          </a:p>
          <a:p>
            <a:r>
              <a:rPr lang="bg-BG" sz="1400" dirty="0"/>
              <a:t>Защита от презареждане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22781" y="2670643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5122" name="Picture 2" descr="http://img.dxcdn.com/productimages/sku_397213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143" r="97571">
                        <a14:backgroundMark x1="88571" y1="58857" x2="88571" y2="58857"/>
                        <a14:backgroundMark x1="86286" y1="60143" x2="86286" y2="60143"/>
                        <a14:backgroundMark x1="88286" y1="72286" x2="88286" y2="72286"/>
                        <a14:backgroundMark x1="86571" y1="26286" x2="86571" y2="26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962" y="446088"/>
            <a:ext cx="1868183" cy="186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4447430" y="2314272"/>
            <a:ext cx="3966808" cy="369695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9128715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22781" y="2670643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1468" y="5530587"/>
            <a:ext cx="7921064" cy="425054"/>
          </a:xfrm>
        </p:spPr>
        <p:txBody>
          <a:bodyPr>
            <a:normAutofit fontScale="90000"/>
          </a:bodyPr>
          <a:lstStyle/>
          <a:p>
            <a:r>
              <a:rPr lang="bg-BG" dirty="0"/>
              <a:t>Схема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857250"/>
            <a:ext cx="9144000" cy="4995583"/>
          </a:xfrm>
        </p:spPr>
      </p:sp>
      <p:pic>
        <p:nvPicPr>
          <p:cNvPr id="6148" name="Picture 4" descr="Main-Schemati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380"/>
            <a:ext cx="9190663" cy="650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72481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2700" dirty="0"/>
              <a:t>Програмни езици</a:t>
            </a:r>
            <a:r>
              <a:rPr lang="en-US" sz="2700" dirty="0"/>
              <a:t> </a:t>
            </a:r>
            <a:r>
              <a:rPr lang="bg-BG" sz="2700" dirty="0"/>
              <a:t>и среди за програмиране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bg-BG" sz="1500" dirty="0"/>
              <a:t>Програмни езици:</a:t>
            </a:r>
          </a:p>
          <a:p>
            <a:r>
              <a:rPr lang="en-US" sz="1500" dirty="0"/>
              <a:t>Arduino (C, C++) </a:t>
            </a:r>
          </a:p>
          <a:p>
            <a:r>
              <a:rPr lang="en-US" sz="1500" dirty="0"/>
              <a:t>Java</a:t>
            </a:r>
          </a:p>
          <a:p>
            <a:pPr marL="0" indent="0">
              <a:buNone/>
            </a:pPr>
            <a:r>
              <a:rPr lang="bg-BG" sz="1500" dirty="0"/>
              <a:t>Среди за програмиране:</a:t>
            </a:r>
          </a:p>
          <a:p>
            <a:r>
              <a:rPr lang="en-US" sz="1500" dirty="0"/>
              <a:t>Arduino</a:t>
            </a:r>
          </a:p>
          <a:p>
            <a:r>
              <a:rPr lang="en-US" sz="1500" dirty="0"/>
              <a:t>Android Studio</a:t>
            </a:r>
          </a:p>
          <a:p>
            <a:r>
              <a:rPr lang="en-US" sz="1500" dirty="0"/>
              <a:t>Notepad++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650601" y="2523966"/>
            <a:ext cx="2387920" cy="2727383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245025" y="2523966"/>
            <a:ext cx="2414610" cy="272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0597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2700" dirty="0"/>
              <a:t>Комуникации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Digital</a:t>
            </a:r>
            <a:r>
              <a:rPr lang="bg-BG" sz="2400" dirty="0"/>
              <a:t> – връзка към Ардуино модул</a:t>
            </a:r>
            <a:endParaRPr lang="en-US" sz="2400" dirty="0"/>
          </a:p>
          <a:p>
            <a:r>
              <a:rPr lang="en-US" sz="2400" dirty="0"/>
              <a:t>Digital PWM</a:t>
            </a:r>
            <a:r>
              <a:rPr lang="bg-BG" sz="2400" dirty="0"/>
              <a:t> – за цифрово аудио</a:t>
            </a:r>
            <a:endParaRPr lang="en-US" sz="2400" dirty="0"/>
          </a:p>
          <a:p>
            <a:r>
              <a:rPr lang="en-US" sz="2400" dirty="0"/>
              <a:t>Analog</a:t>
            </a:r>
            <a:r>
              <a:rPr lang="bg-BG" sz="2400" dirty="0"/>
              <a:t> – тензодози</a:t>
            </a:r>
            <a:endParaRPr lang="en-US" sz="2400" dirty="0"/>
          </a:p>
          <a:p>
            <a:r>
              <a:rPr lang="en-US" sz="2400" dirty="0"/>
              <a:t>UART</a:t>
            </a:r>
            <a:r>
              <a:rPr lang="bg-BG" sz="2400" dirty="0"/>
              <a:t> – комуникация между контролерите</a:t>
            </a:r>
            <a:endParaRPr lang="en-US" sz="2400" dirty="0"/>
          </a:p>
          <a:p>
            <a:r>
              <a:rPr lang="en-US" sz="2400" dirty="0"/>
              <a:t>Wi-Fi 802.11b/g/n</a:t>
            </a:r>
          </a:p>
        </p:txBody>
      </p:sp>
    </p:spTree>
    <p:extLst>
      <p:ext uri="{BB962C8B-B14F-4D97-AF65-F5344CB8AC3E}">
        <p14:creationId xmlns:p14="http://schemas.microsoft.com/office/powerpoint/2010/main" val="5112693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Въведение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2800" dirty="0"/>
              <a:t>Цел</a:t>
            </a:r>
          </a:p>
          <a:p>
            <a:r>
              <a:rPr lang="bg-BG" sz="2800" dirty="0"/>
              <a:t>Предназначение</a:t>
            </a:r>
          </a:p>
          <a:p>
            <a:r>
              <a:rPr lang="bg-BG" sz="2800" dirty="0"/>
              <a:t>Идея</a:t>
            </a:r>
          </a:p>
        </p:txBody>
      </p:sp>
    </p:spTree>
    <p:extLst>
      <p:ext uri="{BB962C8B-B14F-4D97-AF65-F5344CB8AC3E}">
        <p14:creationId xmlns:p14="http://schemas.microsoft.com/office/powerpoint/2010/main" val="11902722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2700" dirty="0"/>
              <a:t>Резултати</a:t>
            </a:r>
          </a:p>
        </p:txBody>
      </p:sp>
      <p:pic>
        <p:nvPicPr>
          <p:cNvPr id="8" name="Content Placeholder 7"/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8111" y="2524125"/>
            <a:ext cx="3739062" cy="2728912"/>
          </a:xfrm>
          <a:prstGeom prst="rect">
            <a:avLst/>
          </a:prstGeom>
        </p:spPr>
      </p:pic>
      <p:graphicFrame>
        <p:nvGraphicFramePr>
          <p:cNvPr id="12" name="Content Placeholder 11"/>
          <p:cNvGraphicFramePr>
            <a:graphicFrameLocks noGrp="1"/>
          </p:cNvGraphicFramePr>
          <p:nvPr>
            <p:ph sz="half" idx="2"/>
          </p:nvPr>
        </p:nvGraphicFramePr>
        <p:xfrm>
          <a:off x="4641056" y="2524125"/>
          <a:ext cx="3895725" cy="2728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16601" y="5342002"/>
                <a:ext cx="7110793" cy="1017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>
                          <a:latin typeface="Cambria Math" panose="02040503050406030204" pitchFamily="18" charset="0"/>
                        </a:rPr>
                        <m:t>Грешка=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9950</m:t>
                          </m:r>
                        </m:den>
                      </m:f>
                      <m:r>
                        <a:rPr lang="en-US" sz="3200">
                          <a:latin typeface="Cambria Math" panose="02040503050406030204" pitchFamily="18" charset="0"/>
                        </a:rPr>
                        <m:t>≅</m:t>
                      </m:r>
                      <m:r>
                        <a:rPr lang="en-US" sz="32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2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>
                          <a:latin typeface="Cambria Math" panose="02040503050406030204" pitchFamily="18" charset="0"/>
                        </a:rPr>
                        <m:t>000603</m:t>
                      </m:r>
                      <m:r>
                        <a:rPr lang="en-US" sz="3200">
                          <a:latin typeface="Cambria Math" panose="02040503050406030204" pitchFamily="18" charset="0"/>
                        </a:rPr>
                        <m:t>≅</m:t>
                      </m:r>
                      <m:r>
                        <a:rPr lang="en-US" sz="32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2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>
                          <a:latin typeface="Cambria Math" panose="02040503050406030204" pitchFamily="18" charset="0"/>
                        </a:rPr>
                        <m:t>06</m:t>
                      </m:r>
                      <m:r>
                        <a:rPr lang="en-US" sz="3200">
                          <a:latin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01" y="5342002"/>
                <a:ext cx="7110793" cy="10175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270810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Резултати</a:t>
            </a:r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bg-BG" dirty="0"/>
                  <a:t>Аларма при малко храна</a:t>
                </a:r>
              </a:p>
              <a:p>
                <a:r>
                  <a:rPr lang="bg-BG" dirty="0"/>
                  <a:t>Алармен режим при засечена грешка</a:t>
                </a:r>
              </a:p>
              <a:p>
                <a:r>
                  <a:rPr lang="bg-BG" dirty="0"/>
                  <a:t>Гаранция за сипана храна</a:t>
                </a:r>
              </a:p>
              <a:p>
                <a:r>
                  <a:rPr lang="bg-BG" dirty="0"/>
                  <a:t>Функция на дозиране</a:t>
                </a:r>
              </a:p>
              <a:p>
                <a:r>
                  <a:rPr lang="bg-BG" dirty="0"/>
                  <a:t>Време за автономна работа на батерия от </a:t>
                </a:r>
                <a:r>
                  <a:rPr lang="en-US" dirty="0"/>
                  <a:t>~18 </a:t>
                </a:r>
                <a:r>
                  <a:rPr lang="bg-BG" dirty="0"/>
                  <a:t>дена.</a:t>
                </a:r>
              </a:p>
              <a:p>
                <a:endParaRPr lang="bg-B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2000" i="1">
                          <a:latin typeface="Cambria Math" panose="02040503050406030204" pitchFamily="18" charset="0"/>
                        </a:rPr>
                        <m:t>Работни часове=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sz="2000" i="1">
                              <a:latin typeface="Cambria Math" panose="02040503050406030204" pitchFamily="18" charset="0"/>
                            </a:rPr>
                            <m:t>Капацитет на батерията 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sz="2000" i="1">
                                  <a:latin typeface="Cambria Math" panose="02040503050406030204" pitchFamily="18" charset="0"/>
                                </a:rPr>
                                <m:t>𝑚𝐴</m:t>
                              </m:r>
                              <m:r>
                                <a:rPr lang="bg-BG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r>
                            <a:rPr lang="bg-BG" sz="2000" i="1">
                              <a:latin typeface="Cambria Math" panose="02040503050406030204" pitchFamily="18" charset="0"/>
                            </a:rPr>
                            <m:t>Обща консумация 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𝑚𝐴</m:t>
                              </m:r>
                            </m:e>
                          </m:d>
                        </m:den>
                      </m:f>
                      <m:r>
                        <a:rPr lang="bg-BG" sz="20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bg-BG" sz="20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bg-BG" sz="20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bg-BG" sz="2000" i="1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689050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Резултати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2800" dirty="0"/>
              <a:t>Създаденото устройство изпълнява всички планирани функции</a:t>
            </a:r>
          </a:p>
          <a:p>
            <a:r>
              <a:rPr lang="bg-BG" sz="2800" dirty="0"/>
              <a:t>Технологията може да се използва в други сфери както и в индустрията</a:t>
            </a:r>
          </a:p>
        </p:txBody>
      </p:sp>
    </p:spTree>
    <p:extLst>
      <p:ext uri="{BB962C8B-B14F-4D97-AF65-F5344CB8AC3E}">
        <p14:creationId xmlns:p14="http://schemas.microsoft.com/office/powerpoint/2010/main" val="36613958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0D199F2E-BF2A-405C-9081-AE55234FE249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998" cy="6858000"/>
          </a:xfrm>
        </p:spPr>
      </p:pic>
    </p:spTree>
    <p:extLst>
      <p:ext uri="{BB962C8B-B14F-4D97-AF65-F5344CB8AC3E}">
        <p14:creationId xmlns:p14="http://schemas.microsoft.com/office/powerpoint/2010/main" val="2446287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sz="3600" dirty="0"/>
              <a:t>БЛАГОДАРЯ ЗА ВНИМАНИЕТО!</a:t>
            </a:r>
            <a:endParaRPr lang="en-US" sz="3600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808831" y="5272054"/>
            <a:ext cx="7526338" cy="43497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795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Обзор на пазара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5885480"/>
              </p:ext>
            </p:extLst>
          </p:nvPr>
        </p:nvGraphicFramePr>
        <p:xfrm>
          <a:off x="614363" y="2524125"/>
          <a:ext cx="7719636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3212">
                  <a:extLst>
                    <a:ext uri="{9D8B030D-6E8A-4147-A177-3AD203B41FA5}">
                      <a16:colId xmlns:a16="http://schemas.microsoft.com/office/drawing/2014/main" val="2407518443"/>
                    </a:ext>
                  </a:extLst>
                </a:gridCol>
                <a:gridCol w="2573212">
                  <a:extLst>
                    <a:ext uri="{9D8B030D-6E8A-4147-A177-3AD203B41FA5}">
                      <a16:colId xmlns:a16="http://schemas.microsoft.com/office/drawing/2014/main" val="3269513716"/>
                    </a:ext>
                  </a:extLst>
                </a:gridCol>
                <a:gridCol w="2573212">
                  <a:extLst>
                    <a:ext uri="{9D8B030D-6E8A-4147-A177-3AD203B41FA5}">
                      <a16:colId xmlns:a16="http://schemas.microsoft.com/office/drawing/2014/main" val="158062514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bg-BG" sz="1400" dirty="0"/>
                        <a:t>Елементарна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Dinner Time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 Bistro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70808255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bg-BG" sz="1400" dirty="0"/>
                        <a:t>Без</a:t>
                      </a:r>
                      <a:r>
                        <a:rPr lang="bg-BG" sz="1400" baseline="0" dirty="0"/>
                        <a:t> особени функции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bg-BG" sz="1400" dirty="0"/>
                        <a:t>Котката</a:t>
                      </a:r>
                      <a:r>
                        <a:rPr lang="bg-BG" sz="1400" baseline="0" dirty="0"/>
                        <a:t> може да отвори капакът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bg-BG" sz="1400" dirty="0"/>
                        <a:t>Контролен панел за управление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4333906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bg-BG" sz="1400" dirty="0"/>
                        <a:t>Работи</a:t>
                      </a:r>
                      <a:r>
                        <a:rPr lang="bg-BG" sz="1400" baseline="0" dirty="0"/>
                        <a:t> докато има гравитация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bg-BG" sz="1400" dirty="0"/>
                        <a:t>Малък капацитет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bg-BG" sz="1400" dirty="0"/>
                        <a:t>Дозиране на храната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2161881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bg-BG" sz="1400" dirty="0"/>
                        <a:t>Евтина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bg-BG" sz="1400" dirty="0"/>
                        <a:t>Достъпно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bg-BG" sz="1400" dirty="0"/>
                        <a:t>Скъпо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63406556"/>
                  </a:ext>
                </a:extLst>
              </a:tr>
            </a:tbl>
          </a:graphicData>
        </a:graphic>
      </p:graphicFrame>
      <p:pic>
        <p:nvPicPr>
          <p:cNvPr id="10" name="Picture 9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4586" y1="7523" x2="74586" y2="7523"/>
                        <a14:foregroundMark x1="76796" y1="11927" x2="76796" y2="11927"/>
                        <a14:foregroundMark x1="83425" y1="9174" x2="83425" y2="9174"/>
                        <a14:foregroundMark x1="65193" y1="45138" x2="65193" y2="45138"/>
                        <a14:foregroundMark x1="54696" y1="44037" x2="54696" y2="44037"/>
                        <a14:foregroundMark x1="51565" y1="43303" x2="51565" y2="43303"/>
                        <a14:foregroundMark x1="56722" y1="47523" x2="56722" y2="47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820" y="4219598"/>
            <a:ext cx="1456823" cy="1459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dispenser cibo umido gatti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7" b="100000" l="2000" r="100000">
                        <a14:backgroundMark x1="21333" y1="65667" x2="21333" y2="65667"/>
                        <a14:backgroundMark x1="14667" y1="58333" x2="14667" y2="58333"/>
                        <a14:backgroundMark x1="55667" y1="58667" x2="55667" y2="58667"/>
                        <a14:backgroundMark x1="58667" y1="63000" x2="58667" y2="63000"/>
                        <a14:backgroundMark x1="54333" y1="52333" x2="54333" y2="52333"/>
                        <a14:backgroundMark x1="53333" y1="47667" x2="53333" y2="47667"/>
                        <a14:backgroundMark x1="62000" y1="65667" x2="62000" y2="65667"/>
                        <a14:backgroundMark x1="13667" y1="64000" x2="16000" y2="6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154" y="4216106"/>
            <a:ext cx="1459688" cy="1459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images-na.ssl-images-amazon.com/images/I/51OURzI1awL._SL1000_.jpg"/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75" y="4151830"/>
            <a:ext cx="1523964" cy="1523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880668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Функции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Следене на нивото на храната в резервоара</a:t>
            </a:r>
          </a:p>
          <a:p>
            <a:r>
              <a:rPr lang="bg-BG" dirty="0"/>
              <a:t>Измерване на теглото на останалата храна във всяка купа</a:t>
            </a:r>
          </a:p>
          <a:p>
            <a:r>
              <a:rPr lang="bg-BG" dirty="0"/>
              <a:t>Доставяне на храна в две различни купи</a:t>
            </a:r>
          </a:p>
          <a:p>
            <a:r>
              <a:rPr lang="bg-BG" dirty="0"/>
              <a:t>Наблюдаване чрез обратна връзка дали всички функции работят</a:t>
            </a:r>
          </a:p>
          <a:p>
            <a:r>
              <a:rPr lang="bg-BG" dirty="0"/>
              <a:t>Мобилно управление</a:t>
            </a:r>
          </a:p>
          <a:p>
            <a:r>
              <a:rPr lang="bg-BG" dirty="0"/>
              <a:t>Вградено управление</a:t>
            </a:r>
          </a:p>
          <a:p>
            <a:r>
              <a:rPr lang="bg-BG" dirty="0"/>
              <a:t>Диагностика на неизправности</a:t>
            </a:r>
          </a:p>
        </p:txBody>
      </p:sp>
    </p:spTree>
    <p:extLst>
      <p:ext uri="{BB962C8B-B14F-4D97-AF65-F5344CB8AC3E}">
        <p14:creationId xmlns:p14="http://schemas.microsoft.com/office/powerpoint/2010/main" val="31090240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bg-BG" sz="2000" dirty="0"/>
              <a:t>Ардуино</a:t>
            </a:r>
          </a:p>
          <a:p>
            <a:r>
              <a:rPr lang="bg-BG" sz="2000" dirty="0"/>
              <a:t>Ултразвуков сензор</a:t>
            </a:r>
          </a:p>
          <a:p>
            <a:r>
              <a:rPr lang="bg-BG" sz="2000" dirty="0"/>
              <a:t>Стъпков мотор</a:t>
            </a:r>
          </a:p>
          <a:p>
            <a:r>
              <a:rPr lang="bg-BG" sz="2000" dirty="0"/>
              <a:t>Тензорезистори</a:t>
            </a:r>
          </a:p>
          <a:p>
            <a:r>
              <a:rPr lang="en-US" sz="2000" dirty="0"/>
              <a:t>NodeMCU</a:t>
            </a:r>
          </a:p>
          <a:p>
            <a:r>
              <a:rPr lang="en-US" sz="2000" dirty="0"/>
              <a:t>Nokia 5110</a:t>
            </a:r>
            <a:endParaRPr lang="bg-BG" sz="2000" dirty="0"/>
          </a:p>
          <a:p>
            <a:r>
              <a:rPr lang="en-US" sz="2000" dirty="0"/>
              <a:t>TP4056 </a:t>
            </a:r>
            <a:r>
              <a:rPr lang="bg-BG" sz="2000" dirty="0"/>
              <a:t>зарядно за батерии</a:t>
            </a:r>
          </a:p>
          <a:p>
            <a:r>
              <a:rPr lang="bg-BG" sz="2000" dirty="0"/>
              <a:t>Схема</a:t>
            </a:r>
          </a:p>
        </p:txBody>
      </p:sp>
    </p:spTree>
    <p:extLst>
      <p:ext uri="{BB962C8B-B14F-4D97-AF65-F5344CB8AC3E}">
        <p14:creationId xmlns:p14="http://schemas.microsoft.com/office/powerpoint/2010/main" val="288386740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</a:t>
            </a:r>
          </a:p>
        </p:txBody>
      </p:sp>
      <p:pic>
        <p:nvPicPr>
          <p:cNvPr id="6" name="Content Placeholder 5" descr="https://blogs.gnome.org/jessevdk/files/2012/11/arduino_nano_v3.0.jpg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2500" r="100000">
                        <a14:foregroundMark x1="42250" y1="56287" x2="42250" y2="56287"/>
                        <a14:foregroundMark x1="43000" y1="48503" x2="43000" y2="48503"/>
                        <a14:foregroundMark x1="43000" y1="48503" x2="43750" y2="46707"/>
                        <a14:foregroundMark x1="44250" y1="44311" x2="42250" y2="43713"/>
                        <a14:foregroundMark x1="42000" y1="42515" x2="42000" y2="42515"/>
                        <a14:foregroundMark x1="42000" y1="42515" x2="42000" y2="42515"/>
                        <a14:foregroundMark x1="45000" y1="44311" x2="45000" y2="44311"/>
                        <a14:foregroundMark x1="45000" y1="43713" x2="43750" y2="44910"/>
                        <a14:foregroundMark x1="42750" y1="46707" x2="42750" y2="46707"/>
                        <a14:foregroundMark x1="47750" y1="71856" x2="47750" y2="71856"/>
                        <a14:foregroundMark x1="48750" y1="73054" x2="48750" y2="73054"/>
                        <a14:foregroundMark x1="49500" y1="73054" x2="49500" y2="73054"/>
                        <a14:foregroundMark x1="49500" y1="73054" x2="49500" y2="73054"/>
                        <a14:foregroundMark x1="49500" y1="73054" x2="48750" y2="71257"/>
                        <a14:foregroundMark x1="40750" y1="56287" x2="40500" y2="53293"/>
                        <a14:foregroundMark x1="40500" y1="50898" x2="40500" y2="50898"/>
                        <a14:foregroundMark x1="92000" y1="56886" x2="92000" y2="56886"/>
                        <a14:foregroundMark x1="90250" y1="54491" x2="89250" y2="52096"/>
                        <a14:foregroundMark x1="89000" y1="50299" x2="88750" y2="48503"/>
                        <a14:foregroundMark x1="88250" y1="46108" x2="87750" y2="44311"/>
                        <a14:foregroundMark x1="87250" y1="40120" x2="87250" y2="40120"/>
                        <a14:foregroundMark x1="80750" y1="62874" x2="80750" y2="62874"/>
                        <a14:foregroundMark x1="80750" y1="62874" x2="80750" y2="62874"/>
                        <a14:foregroundMark x1="83250" y1="62874" x2="83250" y2="62874"/>
                        <a14:foregroundMark x1="83250" y1="62874" x2="84000" y2="61078"/>
                        <a14:foregroundMark x1="84500" y1="59281" x2="84500" y2="59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8" t="4844" b="5413"/>
          <a:stretch/>
        </p:blipFill>
        <p:spPr bwMode="auto">
          <a:xfrm rot="10800000">
            <a:off x="4163277" y="526152"/>
            <a:ext cx="3757869" cy="14582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04864" y="2552803"/>
            <a:ext cx="2660650" cy="270023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68580" tIns="34290" rIns="68580" bIns="3429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dirty="0"/>
              <a:t>Лесно за програмиране</a:t>
            </a:r>
          </a:p>
          <a:p>
            <a:r>
              <a:rPr lang="bg-BG" sz="1600" dirty="0"/>
              <a:t>Евтино</a:t>
            </a:r>
          </a:p>
          <a:p>
            <a:r>
              <a:rPr lang="bg-BG" sz="1600" dirty="0"/>
              <a:t>Аналогови и цифрови входове и изходи</a:t>
            </a:r>
          </a:p>
        </p:txBody>
      </p:sp>
      <p:pic>
        <p:nvPicPr>
          <p:cNvPr id="8" name="Picture 7" descr="ArduinoNanoLogic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16" b="2504"/>
          <a:stretch>
            <a:fillRect/>
          </a:stretch>
        </p:blipFill>
        <p:spPr bwMode="auto">
          <a:xfrm>
            <a:off x="4376726" y="2552803"/>
            <a:ext cx="3544420" cy="36241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342391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Ултразвуков сензорен модул </a:t>
            </a:r>
            <a:r>
              <a:rPr lang="en-US" dirty="0"/>
              <a:t>HC-SR04</a:t>
            </a:r>
          </a:p>
        </p:txBody>
      </p:sp>
      <p:pic>
        <p:nvPicPr>
          <p:cNvPr id="6" name="Content Placeholder 5" descr="https://www.acmesystems.it/hp/HC-SR04/pulse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5370" y="2565312"/>
            <a:ext cx="4689475" cy="177698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 descr="https://ae01.alicdn.com/kf/HTB1YS1gIVXXXXawaXXXq6xXFXXXw/HC-SR04-Ultrasonic-Module-Ultrasonic-Sensor-HCSR04-Distance-Measuring-Module-for-PICAXE-Microcontroller-Arduino-UNO-HC.jpg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76325" l="0" r="100000">
                        <a14:backgroundMark x1="54770" y1="67845" x2="54770" y2="67845"/>
                        <a14:backgroundMark x1="54770" y1="67845" x2="54770" y2="67845"/>
                        <a14:backgroundMark x1="45936" y1="67491" x2="45936" y2="67491"/>
                        <a14:backgroundMark x1="49470" y1="67491" x2="49470" y2="674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408" b="24028"/>
          <a:stretch/>
        </p:blipFill>
        <p:spPr bwMode="auto">
          <a:xfrm>
            <a:off x="3805370" y="614615"/>
            <a:ext cx="2187381" cy="12813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39109" y="5011654"/>
                <a:ext cx="7855736" cy="9019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bg-BG" sz="2800" i="1">
                          <a:latin typeface="Cambria Math" panose="02040503050406030204" pitchFamily="18" charset="0"/>
                        </a:rPr>
                        <m:t>Измерена дистанция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bg-BG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sz="2800" i="1">
                              <a:latin typeface="Cambria Math" panose="02040503050406030204" pitchFamily="18" charset="0"/>
                            </a:rPr>
                            <m:t>Време за връщане</m:t>
                          </m:r>
                        </m:num>
                        <m:den>
                          <m:r>
                            <a:rPr lang="bg-BG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bg-BG" sz="28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09" y="5011654"/>
                <a:ext cx="7855736" cy="9019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/>
          <p:cNvSpPr txBox="1">
            <a:spLocks/>
          </p:cNvSpPr>
          <p:nvPr/>
        </p:nvSpPr>
        <p:spPr>
          <a:xfrm>
            <a:off x="804864" y="2552803"/>
            <a:ext cx="2660650" cy="270023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68580" tIns="34290" rIns="68580" bIns="3429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Практично за задачата</a:t>
            </a:r>
          </a:p>
          <a:p>
            <a:r>
              <a:rPr lang="bg-BG" dirty="0"/>
              <a:t>Ниска консумация 15</a:t>
            </a:r>
            <a:r>
              <a:rPr lang="en-US" dirty="0"/>
              <a:t>mA</a:t>
            </a:r>
            <a:endParaRPr lang="bg-BG" dirty="0"/>
          </a:p>
        </p:txBody>
      </p:sp>
      <p:pic>
        <p:nvPicPr>
          <p:cNvPr id="14" name="Picture 13" descr="DSC00883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3" t="22517" r="9602" b="28035"/>
          <a:stretch>
            <a:fillRect/>
          </a:stretch>
        </p:blipFill>
        <p:spPr bwMode="auto">
          <a:xfrm rot="10800000">
            <a:off x="6350318" y="687357"/>
            <a:ext cx="1907858" cy="1135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692166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Ултразвуков сензорен модул </a:t>
            </a:r>
            <a:r>
              <a:rPr lang="en-US" dirty="0"/>
              <a:t>HC-SR04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04864" y="2552803"/>
            <a:ext cx="2660650" cy="270023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68580" tIns="34290" rIns="68580" bIns="3429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bg-B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04863" y="4993828"/>
                <a:ext cx="7275267" cy="1475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000"/>
                  </a:spcAft>
                </a:pPr>
                <a:r>
                  <a:rPr lang="bg-BG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Скоростта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“c” </a:t>
                </a:r>
                <a:r>
                  <a:rPr lang="bg-BG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на звука във въздух е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bg-B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343</m:t>
                          </m:r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21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bg-B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bg-B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bg-B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#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bg-B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bg-B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bg-B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63" y="4993828"/>
                <a:ext cx="7275267" cy="1475981"/>
              </a:xfrm>
              <a:prstGeom prst="rect">
                <a:avLst/>
              </a:prstGeom>
              <a:blipFill>
                <a:blip r:embed="rId2"/>
                <a:stretch>
                  <a:fillRect l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04864" y="2274237"/>
                <a:ext cx="7275266" cy="2304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000"/>
                  </a:spcAft>
                </a:pPr>
                <a:r>
                  <a:rPr lang="bg-BG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Времето, нужно за активиращия сигнал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“t</a:t>
                </a:r>
                <a:r>
                  <a:rPr lang="bg-BG" baseline="-25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а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”,</a:t>
                </a:r>
                <a:r>
                  <a:rPr lang="bg-BG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се изчислява посредством формулата, дадена от производителя, при дистанция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Lmax, като L </a:t>
                </a:r>
                <a:r>
                  <a:rPr lang="bg-BG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е дистанцията, при която сензорът може да работи правилно.</a:t>
                </a:r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bg-B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bg-B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bg-B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bg-B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num>
                            <m:den>
                              <m:r>
                                <a:rPr lang="bg-BG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bg-B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#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bg-B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bg-B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bg-B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64" y="2274237"/>
                <a:ext cx="7275266" cy="2304092"/>
              </a:xfrm>
              <a:prstGeom prst="rect">
                <a:avLst/>
              </a:prstGeom>
              <a:blipFill>
                <a:blip r:embed="rId3"/>
                <a:stretch>
                  <a:fillRect l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80253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Ултразвуков сензорен модул </a:t>
            </a:r>
            <a:r>
              <a:rPr lang="en-US" dirty="0"/>
              <a:t>HC-SR04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04864" y="2552803"/>
            <a:ext cx="2660650" cy="270023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68580" tIns="34290" rIns="68580" bIns="3429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bg-B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06209" y="2308574"/>
                <a:ext cx="7379430" cy="30480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000"/>
                  </a:spcAft>
                </a:pPr>
                <a:r>
                  <a:rPr lang="bg-BG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Можем да изведем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“t</a:t>
                </a:r>
                <a:r>
                  <a:rPr lang="en-US" baseline="-25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”:</a:t>
                </a:r>
              </a:p>
              <a:p>
                <a:pPr>
                  <a:lnSpc>
                    <a:spcPct val="15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den>
                          </m:f>
                          <m: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343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21</m:t>
                              </m:r>
                            </m:den>
                          </m:f>
                          <m: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0233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23</m:t>
                          </m:r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bg-BG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#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000"/>
                  </a:spcAft>
                </a:pPr>
                <a:r>
                  <a:rPr lang="bg-BG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Нужно условие:</a:t>
                </a:r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bg-B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bg-B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  <m:r>
                        <a:rPr lang="bg-BG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bg-BG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10</m:t>
                      </m:r>
                      <m:r>
                        <a:rPr lang="bg-BG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𝑢𝑠</m:t>
                      </m:r>
                      <m:r>
                        <a:rPr lang="bg-BG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;</m:t>
                      </m:r>
                    </m:oMath>
                    <m:oMath xmlns:m="http://schemas.openxmlformats.org/officeDocument/2006/math">
                      <m:r>
                        <a:rPr lang="bg-BG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=&gt; </m:t>
                      </m:r>
                      <m:r>
                        <a:rPr lang="bg-BG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23</m:t>
                      </m:r>
                      <m:r>
                        <a:rPr lang="bg-BG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bg-BG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bg-BG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𝑚𝑠</m:t>
                      </m:r>
                      <m:r>
                        <a:rPr lang="bg-BG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bg-BG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10</m:t>
                      </m:r>
                      <m:r>
                        <a:rPr lang="bg-BG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𝑢𝑠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09" y="2308574"/>
                <a:ext cx="7379430" cy="3048014"/>
              </a:xfrm>
              <a:prstGeom prst="rect">
                <a:avLst/>
              </a:prstGeom>
              <a:blipFill>
                <a:blip r:embed="rId2"/>
                <a:stretch>
                  <a:fillRect l="-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04864" y="5741494"/>
            <a:ext cx="6884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 сензора му отнема около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= </a:t>
            </a:r>
            <a:r>
              <a:rPr lang="bg-BG" dirty="0">
                <a:latin typeface="Times New Roman" panose="02020603050405020304" pitchFamily="18" charset="0"/>
                <a:ea typeface="Times New Roman" panose="02020603050405020304" pitchFamily="18" charset="0"/>
              </a:rPr>
              <a:t>20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us </a:t>
            </a:r>
            <a:r>
              <a:rPr lang="bg-BG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време да изпрати сигнала.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721481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889</TotalTime>
  <Words>574</Words>
  <Application>Microsoft Office PowerPoint</Application>
  <PresentationFormat>On-screen Show (4:3)</PresentationFormat>
  <Paragraphs>126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Calibri</vt:lpstr>
      <vt:lpstr>Cambria Math</vt:lpstr>
      <vt:lpstr>Century Gothic</vt:lpstr>
      <vt:lpstr>Times New Roman</vt:lpstr>
      <vt:lpstr>Trebuchet MS</vt:lpstr>
      <vt:lpstr>Wingdings 2</vt:lpstr>
      <vt:lpstr>Quotable</vt:lpstr>
      <vt:lpstr>ТЕХНИЧЕСКИ УНИВЕРСИТЕТ – СОФИЯ Факултет Автоматика Катедра: системи и управление    Дипломна работа на: едуард румен георгиев Ръководител: георги ружеков</vt:lpstr>
      <vt:lpstr>Въведение</vt:lpstr>
      <vt:lpstr>Обзор на пазара</vt:lpstr>
      <vt:lpstr>Функции</vt:lpstr>
      <vt:lpstr>Елементи</vt:lpstr>
      <vt:lpstr>Arduino</vt:lpstr>
      <vt:lpstr>Ултразвуков сензорен модул HC-SR04</vt:lpstr>
      <vt:lpstr>Ултразвуков сензорен модул HC-SR04</vt:lpstr>
      <vt:lpstr>Ултразвуков сензорен модул HC-SR04</vt:lpstr>
      <vt:lpstr>Ултразвуков сензорен модул HC-SR04</vt:lpstr>
      <vt:lpstr>Ултразвуков сензорен модул HC-SR04</vt:lpstr>
      <vt:lpstr>Модул ULN2003 със стъпков мотор</vt:lpstr>
      <vt:lpstr>Тензорезисторен мост с модул HX711</vt:lpstr>
      <vt:lpstr>NodeMCU контролер  Wi-Fi модул</vt:lpstr>
      <vt:lpstr>Nokia 5110 и клавиатурен модул</vt:lpstr>
      <vt:lpstr>TP4056  Модул за управление на заряд за батерия</vt:lpstr>
      <vt:lpstr>Схема</vt:lpstr>
      <vt:lpstr>Програмни езици и среди за програмиране</vt:lpstr>
      <vt:lpstr>Комуникации</vt:lpstr>
      <vt:lpstr>Резултати</vt:lpstr>
      <vt:lpstr>Резултати</vt:lpstr>
      <vt:lpstr>Резултати</vt:lpstr>
      <vt:lpstr>PowerPoint Presentation</vt:lpstr>
      <vt:lpstr>БЛАГОДАРЯ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Mars Exploration Rover</dc:title>
  <dc:creator>Eduard Georgiev</dc:creator>
  <cp:lastModifiedBy>Eduard Georgiev</cp:lastModifiedBy>
  <cp:revision>186</cp:revision>
  <dcterms:created xsi:type="dcterms:W3CDTF">2017-04-19T17:54:19Z</dcterms:created>
  <dcterms:modified xsi:type="dcterms:W3CDTF">2017-07-20T01:14:52Z</dcterms:modified>
</cp:coreProperties>
</file>